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7"/>
  </p:notesMasterIdLst>
  <p:handoutMasterIdLst>
    <p:handoutMasterId r:id="rId8"/>
  </p:handoutMasterIdLst>
  <p:sldIdLst>
    <p:sldId id="309" r:id="rId2"/>
    <p:sldId id="294" r:id="rId3"/>
    <p:sldId id="307" r:id="rId4"/>
    <p:sldId id="296" r:id="rId5"/>
    <p:sldId id="298" r:id="rId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(236)</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12/2/2020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(236)</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12/2/2020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E2CE32F-270E-4E63-B314-B8AB237FFCA9}"/>
              </a:ext>
            </a:extLst>
          </p:cNvPr>
          <p:cNvSpPr>
            <a:spLocks noGrp="1"/>
          </p:cNvSpPr>
          <p:nvPr>
            <p:ph type="dt" idx="1"/>
          </p:nvPr>
        </p:nvSpPr>
        <p:spPr/>
        <p:txBody>
          <a:bodyPr/>
          <a:lstStyle/>
          <a:p>
            <a:r>
              <a:rPr lang="en-US"/>
              <a:t>12/2/2020 pm</a:t>
            </a:r>
          </a:p>
        </p:txBody>
      </p:sp>
      <p:sp>
        <p:nvSpPr>
          <p:cNvPr id="6" name="Footer Placeholder 5">
            <a:extLst>
              <a:ext uri="{FF2B5EF4-FFF2-40B4-BE49-F238E27FC236}">
                <a16:creationId xmlns:a16="http://schemas.microsoft.com/office/drawing/2014/main" id="{2A798D5C-046B-4108-92C3-7C28C59E4E7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84BF419-9BA7-4FF9-A444-F03A3DF58971}"/>
              </a:ext>
            </a:extLst>
          </p:cNvPr>
          <p:cNvSpPr>
            <a:spLocks noGrp="1"/>
          </p:cNvSpPr>
          <p:nvPr>
            <p:ph type="hdr" sz="quarter"/>
          </p:nvPr>
        </p:nvSpPr>
        <p:spPr/>
        <p:txBody>
          <a:bodyPr/>
          <a:lstStyle/>
          <a:p>
            <a:r>
              <a:rPr lang="en-US"/>
              <a:t>Class – The Life Of Christ (236)</a:t>
            </a:r>
          </a:p>
        </p:txBody>
      </p:sp>
    </p:spTree>
    <p:extLst>
      <p:ext uri="{BB962C8B-B14F-4D97-AF65-F5344CB8AC3E}">
        <p14:creationId xmlns:p14="http://schemas.microsoft.com/office/powerpoint/2010/main" val="1434891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t>Prov 2:2-5</a:t>
            </a:r>
          </a:p>
          <a:p>
            <a:pPr algn="l"/>
            <a:r>
              <a:rPr lang="en-US" sz="1500" dirty="0"/>
              <a:t>Make your ear attentive to wisdom, Incline your heart to understanding; 3 For if you cry for discernment, Lift your voice for understanding; 4 If you seek her as silver</a:t>
            </a:r>
          </a:p>
          <a:p>
            <a:pPr algn="l"/>
            <a:r>
              <a:rPr lang="en-US" sz="1500" dirty="0"/>
              <a:t>And search for her as for hidden treasures; 5 Then you will discern the fear of the Lord And discover the knowledge of God. </a:t>
            </a:r>
          </a:p>
          <a:p>
            <a:pPr algn="l"/>
            <a:endParaRPr lang="en-US" sz="1500" dirty="0"/>
          </a:p>
          <a:p>
            <a:pPr algn="l"/>
            <a:r>
              <a:rPr lang="en-US" sz="1500" dirty="0">
                <a:solidFill>
                  <a:srgbClr val="111111"/>
                </a:solidFill>
              </a:rPr>
              <a:t>The word “judge” in the New Testament has two basic and related meanings: (1) “to separate, select, choose, to make a determination” as in Luke 7:43 and Acts 4:19; and (2) “to condemn or find fault with as a result of the selecting” as in John 12:48, 3:17, and James 4:11. </a:t>
            </a:r>
          </a:p>
          <a:p>
            <a:pPr algn="l"/>
            <a:endParaRPr lang="en-US" sz="1500" dirty="0">
              <a:solidFill>
                <a:srgbClr val="111111"/>
              </a:solidFill>
            </a:endParaRPr>
          </a:p>
          <a:p>
            <a:pPr algn="l"/>
            <a:r>
              <a:rPr lang="en-US" sz="1500" dirty="0">
                <a:solidFill>
                  <a:srgbClr val="111111"/>
                </a:solidFill>
              </a:rPr>
              <a:t>“Righteous judgment” - was not Jesus discussing that in Matthew 18:15-20?</a:t>
            </a:r>
          </a:p>
          <a:p>
            <a:pPr algn="l"/>
            <a:endParaRPr lang="en-US" sz="1500" dirty="0"/>
          </a:p>
          <a:p>
            <a:pPr algn="l"/>
            <a:r>
              <a:rPr lang="en-US" sz="1500" dirty="0"/>
              <a:t>Acts 15:19-20 - “</a:t>
            </a:r>
            <a:r>
              <a:rPr lang="en-US" sz="1500" b="1" dirty="0"/>
              <a:t>Therefore it is my judgment that we do not trouble those who are turning to God from among the Gentiles</a:t>
            </a:r>
            <a:r>
              <a:rPr lang="en-US" sz="1500" dirty="0"/>
              <a:t>, 20 but that we write to them that they abstain from things contaminated by idols and from fornication and from what is strangled and from blood.”</a:t>
            </a:r>
          </a:p>
          <a:p>
            <a:pPr algn="l"/>
            <a:endParaRPr lang="en-US" sz="1500" dirty="0"/>
          </a:p>
          <a:p>
            <a:pPr algn="l"/>
            <a:r>
              <a:rPr lang="en-US" sz="1500" dirty="0" err="1"/>
              <a:t>Deut</a:t>
            </a:r>
            <a:r>
              <a:rPr lang="en-US" sz="1500" dirty="0"/>
              <a:t> 16:18-20 - “"You shall appoint for yourself judges and officers in all your towns which the Lord your God is giving you, according to your tribes, and they shall judge the people with righteous judgment. 19 "You shall not distort justice; you shall not be partial, and you shall not take a bribe, for a bribe blinds the eyes of the wise and perverts the words of the righteous. 20 "Justice, and only justice, you shall pursue, that you may live and possess the land which the Lord your God is giving you. </a:t>
            </a:r>
          </a:p>
          <a:p>
            <a:pPr algn="l"/>
            <a:endParaRPr lang="en-US" sz="1500" dirty="0">
              <a:latin typeface="TimesNewRomanPSMT"/>
            </a:endParaRPr>
          </a:p>
          <a:p>
            <a:pPr defTabSz="948507">
              <a:defRPr/>
            </a:pPr>
            <a:r>
              <a:rPr lang="en-US" sz="1500" dirty="0"/>
              <a:t>Not superficially but in righteousness. </a:t>
            </a:r>
          </a:p>
          <a:p>
            <a:pPr defTabSz="948507">
              <a:defRPr/>
            </a:pPr>
            <a:endParaRPr lang="en-US" sz="1500" dirty="0"/>
          </a:p>
          <a:p>
            <a:pPr algn="l"/>
            <a:r>
              <a:rPr lang="en-US" sz="1500" dirty="0"/>
              <a:t>Ps 119:6-8 - “Then I shall not be ashamed When I look upon all Your commandments. 7 I shall give thanks to You with uprightness of heart,</a:t>
            </a:r>
          </a:p>
          <a:p>
            <a:pPr algn="l"/>
            <a:r>
              <a:rPr lang="en-US" sz="1500" dirty="0"/>
              <a:t>When I learn Your righteous judgments. 8 I shall keep Your statutes; Do not forsake me utterly! </a:t>
            </a:r>
          </a:p>
          <a:p>
            <a:pPr algn="l"/>
            <a:endParaRPr lang="en-US" sz="19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7EA2F21-214F-4BE1-BEFA-B2690315252A}"/>
              </a:ext>
            </a:extLst>
          </p:cNvPr>
          <p:cNvSpPr>
            <a:spLocks noGrp="1"/>
          </p:cNvSpPr>
          <p:nvPr>
            <p:ph type="dt" idx="1"/>
          </p:nvPr>
        </p:nvSpPr>
        <p:spPr/>
        <p:txBody>
          <a:bodyPr/>
          <a:lstStyle/>
          <a:p>
            <a:r>
              <a:rPr lang="en-US"/>
              <a:t>12/2/2020 pm</a:t>
            </a:r>
          </a:p>
        </p:txBody>
      </p:sp>
      <p:sp>
        <p:nvSpPr>
          <p:cNvPr id="6" name="Footer Placeholder 5">
            <a:extLst>
              <a:ext uri="{FF2B5EF4-FFF2-40B4-BE49-F238E27FC236}">
                <a16:creationId xmlns:a16="http://schemas.microsoft.com/office/drawing/2014/main" id="{F668F8EB-CB2C-44A0-A30B-2F272F4D9FA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28877EA-D372-4436-B607-75681AA2A3B5}"/>
              </a:ext>
            </a:extLst>
          </p:cNvPr>
          <p:cNvSpPr>
            <a:spLocks noGrp="1"/>
          </p:cNvSpPr>
          <p:nvPr>
            <p:ph type="hdr" sz="quarter"/>
          </p:nvPr>
        </p:nvSpPr>
        <p:spPr/>
        <p:txBody>
          <a:bodyPr/>
          <a:lstStyle/>
          <a:p>
            <a:r>
              <a:rPr lang="en-US"/>
              <a:t>Class – The Life Of Christ (236)</a:t>
            </a:r>
          </a:p>
        </p:txBody>
      </p:sp>
    </p:spTree>
    <p:extLst>
      <p:ext uri="{BB962C8B-B14F-4D97-AF65-F5344CB8AC3E}">
        <p14:creationId xmlns:p14="http://schemas.microsoft.com/office/powerpoint/2010/main" val="790677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NewRomanPSMT"/>
              </a:rPr>
              <a:t> 1 Tim 1:6-7</a:t>
            </a:r>
          </a:p>
          <a:p>
            <a:pPr algn="l"/>
            <a:r>
              <a:rPr lang="en-US" sz="1500" dirty="0">
                <a:latin typeface="TimesNewRomanPSMT"/>
              </a:rPr>
              <a:t>For some men, straying from these things, have turned aside to fruitless discussion, 7 wanting to be teachers of the Law, even though they do not understand either what they are saying or the matters about which they make confident assertions.</a:t>
            </a:r>
          </a:p>
          <a:p>
            <a:pPr algn="l"/>
            <a:endParaRPr lang="en-US" sz="1500" dirty="0">
              <a:latin typeface="TimesNewRomanPSMT"/>
            </a:endParaRPr>
          </a:p>
          <a:p>
            <a:pPr algn="l"/>
            <a:r>
              <a:rPr lang="en-US" sz="1900" dirty="0"/>
              <a:t>Prov 18:13</a:t>
            </a:r>
          </a:p>
          <a:p>
            <a:pPr algn="l"/>
            <a:r>
              <a:rPr lang="en-US" sz="1900" dirty="0"/>
              <a:t>He who gives an answer before he hears, It is folly and shame to him. </a:t>
            </a:r>
          </a:p>
          <a:p>
            <a:pPr algn="l"/>
            <a:endParaRPr lang="en-US" sz="1900" dirty="0"/>
          </a:p>
          <a:p>
            <a:pPr algn="l"/>
            <a:r>
              <a:rPr lang="en-US" sz="1900" dirty="0"/>
              <a:t>Prov 20:25</a:t>
            </a:r>
          </a:p>
          <a:p>
            <a:pPr algn="l"/>
            <a:r>
              <a:rPr lang="en-US" sz="1900" dirty="0"/>
              <a:t>It is a trap for a man to say rashly, "It is holy!“ And after the vows to make inquiry. </a:t>
            </a:r>
          </a:p>
          <a:p>
            <a:pPr algn="l"/>
            <a:endParaRPr lang="en-US" sz="19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DB35283-13F2-4D2C-B16C-0894162B9019}"/>
              </a:ext>
            </a:extLst>
          </p:cNvPr>
          <p:cNvSpPr>
            <a:spLocks noGrp="1"/>
          </p:cNvSpPr>
          <p:nvPr>
            <p:ph type="dt" idx="1"/>
          </p:nvPr>
        </p:nvSpPr>
        <p:spPr/>
        <p:txBody>
          <a:bodyPr/>
          <a:lstStyle/>
          <a:p>
            <a:r>
              <a:rPr lang="en-US"/>
              <a:t>12/2/2020 pm</a:t>
            </a:r>
          </a:p>
        </p:txBody>
      </p:sp>
      <p:sp>
        <p:nvSpPr>
          <p:cNvPr id="6" name="Footer Placeholder 5">
            <a:extLst>
              <a:ext uri="{FF2B5EF4-FFF2-40B4-BE49-F238E27FC236}">
                <a16:creationId xmlns:a16="http://schemas.microsoft.com/office/drawing/2014/main" id="{4DC2E2A3-A780-4E0A-93F0-CA48D83D68E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D2D7D1C-B139-4ABB-8A02-B2B846D55BB5}"/>
              </a:ext>
            </a:extLst>
          </p:cNvPr>
          <p:cNvSpPr>
            <a:spLocks noGrp="1"/>
          </p:cNvSpPr>
          <p:nvPr>
            <p:ph type="hdr" sz="quarter"/>
          </p:nvPr>
        </p:nvSpPr>
        <p:spPr/>
        <p:txBody>
          <a:bodyPr/>
          <a:lstStyle/>
          <a:p>
            <a:r>
              <a:rPr lang="en-US"/>
              <a:t>Class – The Life Of Christ (236)</a:t>
            </a:r>
          </a:p>
        </p:txBody>
      </p:sp>
    </p:spTree>
    <p:extLst>
      <p:ext uri="{BB962C8B-B14F-4D97-AF65-F5344CB8AC3E}">
        <p14:creationId xmlns:p14="http://schemas.microsoft.com/office/powerpoint/2010/main" val="3441916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900" dirty="0">
                <a:latin typeface="TimesNewRomanPSMT"/>
              </a:rPr>
              <a:t> </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FC2FC14-5E87-440F-A602-D36649F7CC9E}"/>
              </a:ext>
            </a:extLst>
          </p:cNvPr>
          <p:cNvSpPr>
            <a:spLocks noGrp="1"/>
          </p:cNvSpPr>
          <p:nvPr>
            <p:ph type="dt" idx="1"/>
          </p:nvPr>
        </p:nvSpPr>
        <p:spPr/>
        <p:txBody>
          <a:bodyPr/>
          <a:lstStyle/>
          <a:p>
            <a:r>
              <a:rPr lang="en-US"/>
              <a:t>12/2/2020 pm</a:t>
            </a:r>
          </a:p>
        </p:txBody>
      </p:sp>
      <p:sp>
        <p:nvSpPr>
          <p:cNvPr id="6" name="Footer Placeholder 5">
            <a:extLst>
              <a:ext uri="{FF2B5EF4-FFF2-40B4-BE49-F238E27FC236}">
                <a16:creationId xmlns:a16="http://schemas.microsoft.com/office/drawing/2014/main" id="{32BC658D-6083-4186-9822-86389B1F266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FD64A0A-F9AC-4E87-99DF-AC6AAE4498A7}"/>
              </a:ext>
            </a:extLst>
          </p:cNvPr>
          <p:cNvSpPr>
            <a:spLocks noGrp="1"/>
          </p:cNvSpPr>
          <p:nvPr>
            <p:ph type="hdr" sz="quarter"/>
          </p:nvPr>
        </p:nvSpPr>
        <p:spPr/>
        <p:txBody>
          <a:bodyPr/>
          <a:lstStyle/>
          <a:p>
            <a:r>
              <a:rPr lang="en-US"/>
              <a:t>Class – The Life Of Christ (236)</a:t>
            </a:r>
          </a:p>
        </p:txBody>
      </p:sp>
    </p:spTree>
    <p:extLst>
      <p:ext uri="{BB962C8B-B14F-4D97-AF65-F5344CB8AC3E}">
        <p14:creationId xmlns:p14="http://schemas.microsoft.com/office/powerpoint/2010/main" val="556102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NewRomanPSMT"/>
              </a:rPr>
              <a:t>John 8:14-15</a:t>
            </a:r>
          </a:p>
          <a:p>
            <a:pPr algn="l"/>
            <a:r>
              <a:rPr lang="en-US" sz="1500" dirty="0">
                <a:latin typeface="TimesNewRomanPSMT"/>
              </a:rPr>
              <a:t>Jesus answered and said to them, "Even if I testify about Myself, My testimony is true, for I know where I came from and where I am going; but you do not know where I come from or where I am going. 15 "You judge according to the flesh; I am not judging anyone.</a:t>
            </a:r>
          </a:p>
          <a:p>
            <a:pPr algn="l"/>
            <a:r>
              <a:rPr lang="en-US" sz="1500" dirty="0">
                <a:latin typeface="TimesNewRomanPSMT"/>
              </a:rPr>
              <a:t>Compare John 6:42 with 8:19</a:t>
            </a:r>
          </a:p>
          <a:p>
            <a:pPr algn="l"/>
            <a:endParaRPr lang="en-US" sz="1500" dirty="0">
              <a:latin typeface="TimesNewRomanPSMT"/>
            </a:endParaRPr>
          </a:p>
          <a:p>
            <a:pPr algn="l"/>
            <a:r>
              <a:rPr lang="en-US" sz="1500" dirty="0">
                <a:latin typeface="TimesNewRomanPSMT"/>
              </a:rPr>
              <a:t>Matt 11:4-6</a:t>
            </a:r>
          </a:p>
          <a:p>
            <a:pPr algn="l"/>
            <a:r>
              <a:rPr lang="en-US" sz="1500" dirty="0">
                <a:latin typeface="TimesNewRomanPSMT"/>
              </a:rPr>
              <a:t> Jesus answered and said to them, "Go and report to John what you hear and see: 5 the BLIND RECEIVE SIGHT and the lame walk, the lepers are cleansed and the deaf hear, the dead are raised up, and the POOR HAVE THE GOSPEL PREACHED TO THEM. 6 "And blessed is he who does not take offense at Me."</a:t>
            </a:r>
          </a:p>
          <a:p>
            <a:pPr algn="l"/>
            <a:endParaRPr lang="en-US" sz="1500" dirty="0">
              <a:latin typeface="TimesNewRomanPSMT"/>
            </a:endParaRPr>
          </a:p>
          <a:p>
            <a:pPr algn="l"/>
            <a:r>
              <a:rPr lang="en-US" sz="1500" dirty="0">
                <a:latin typeface="TimesNewRomanPSMT"/>
              </a:rPr>
              <a:t>John 12:37</a:t>
            </a:r>
          </a:p>
          <a:p>
            <a:pPr algn="l"/>
            <a:r>
              <a:rPr lang="en-US" sz="1500" dirty="0">
                <a:latin typeface="TimesNewRomanPSMT"/>
              </a:rPr>
              <a:t>But though He had performed so many signs before them, yet they were not believing in Him.</a:t>
            </a:r>
          </a:p>
          <a:p>
            <a:pPr algn="l"/>
            <a:endParaRPr lang="en-US" sz="1500" dirty="0">
              <a:latin typeface="TimesNewRomanPSMT"/>
            </a:endParaRPr>
          </a:p>
          <a:p>
            <a:pPr algn="l"/>
            <a:r>
              <a:rPr lang="en-US" sz="1500" dirty="0">
                <a:latin typeface="TimesNewRomanPSMT"/>
              </a:rPr>
              <a:t>Isa 35:4-6</a:t>
            </a:r>
          </a:p>
          <a:p>
            <a:pPr algn="l"/>
            <a:r>
              <a:rPr lang="en-US" sz="1500" dirty="0">
                <a:latin typeface="TimesNewRomanPSMT"/>
              </a:rPr>
              <a:t>Say to those with anxious heart, "Take courage, fear not. Behold, your God will come with vengeance;</a:t>
            </a:r>
          </a:p>
          <a:p>
            <a:pPr algn="l"/>
            <a:r>
              <a:rPr lang="en-US" sz="1500" dirty="0">
                <a:latin typeface="TimesNewRomanPSMT"/>
              </a:rPr>
              <a:t>The recompense of God will come, But He will save you." </a:t>
            </a:r>
          </a:p>
          <a:p>
            <a:pPr algn="l"/>
            <a:r>
              <a:rPr lang="en-US" sz="1500" dirty="0">
                <a:latin typeface="TimesNewRomanPSMT"/>
              </a:rPr>
              <a:t>5 Then the eyes of the blind will be opened And the ears of the deaf will be unstopped. </a:t>
            </a:r>
          </a:p>
          <a:p>
            <a:pPr algn="l"/>
            <a:r>
              <a:rPr lang="en-US" sz="1500" dirty="0">
                <a:latin typeface="TimesNewRomanPSMT"/>
              </a:rPr>
              <a:t>6 Then the lame will leap like a deer, And the tongue of the mute will shout for joy. For waters will break forth in the wilderness</a:t>
            </a:r>
          </a:p>
          <a:p>
            <a:pPr algn="l"/>
            <a:r>
              <a:rPr lang="en-US" sz="1500" dirty="0">
                <a:latin typeface="TimesNewRomanPSMT"/>
              </a:rPr>
              <a:t>And streams in the Arabah. </a:t>
            </a:r>
          </a:p>
          <a:p>
            <a:pPr algn="l"/>
            <a:r>
              <a:rPr lang="en-US" sz="1500" dirty="0"/>
              <a:t>Cf., Isaiah 42:7</a:t>
            </a:r>
            <a:endParaRPr lang="en-US" sz="1500" dirty="0">
              <a:latin typeface="TimesNewRomanPSMT"/>
            </a:endParaRPr>
          </a:p>
          <a:p>
            <a:pPr algn="l"/>
            <a:endParaRPr lang="en-US" sz="1500" dirty="0">
              <a:latin typeface="TimesNewRomanPSMT"/>
            </a:endParaRPr>
          </a:p>
          <a:p>
            <a:pPr algn="l"/>
            <a:endParaRPr lang="en-US" sz="1500" dirty="0">
              <a:latin typeface="TimesNewRomanPSMT"/>
            </a:endParaRP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5D7ACB7-9CD5-4548-ADC4-93B6601E9F89}"/>
              </a:ext>
            </a:extLst>
          </p:cNvPr>
          <p:cNvSpPr>
            <a:spLocks noGrp="1"/>
          </p:cNvSpPr>
          <p:nvPr>
            <p:ph type="dt" idx="1"/>
          </p:nvPr>
        </p:nvSpPr>
        <p:spPr/>
        <p:txBody>
          <a:bodyPr/>
          <a:lstStyle/>
          <a:p>
            <a:r>
              <a:rPr lang="en-US"/>
              <a:t>12/2/2020 pm</a:t>
            </a:r>
          </a:p>
        </p:txBody>
      </p:sp>
      <p:sp>
        <p:nvSpPr>
          <p:cNvPr id="6" name="Footer Placeholder 5">
            <a:extLst>
              <a:ext uri="{FF2B5EF4-FFF2-40B4-BE49-F238E27FC236}">
                <a16:creationId xmlns:a16="http://schemas.microsoft.com/office/drawing/2014/main" id="{E51F2017-38CC-477E-8548-00C1C23006E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1CD04D2-8342-4671-93AF-BB2773FC1EB9}"/>
              </a:ext>
            </a:extLst>
          </p:cNvPr>
          <p:cNvSpPr>
            <a:spLocks noGrp="1"/>
          </p:cNvSpPr>
          <p:nvPr>
            <p:ph type="hdr" sz="quarter"/>
          </p:nvPr>
        </p:nvSpPr>
        <p:spPr/>
        <p:txBody>
          <a:bodyPr/>
          <a:lstStyle/>
          <a:p>
            <a:r>
              <a:rPr lang="en-US"/>
              <a:t>Class – The Life Of Christ (236)</a:t>
            </a:r>
          </a:p>
        </p:txBody>
      </p:sp>
    </p:spTree>
    <p:extLst>
      <p:ext uri="{BB962C8B-B14F-4D97-AF65-F5344CB8AC3E}">
        <p14:creationId xmlns:p14="http://schemas.microsoft.com/office/powerpoint/2010/main" val="3580752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7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0" y="447502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12/4/2020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52202159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12/4/2020</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8"/>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627338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12/4/2020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50990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12/4/2020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4"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710365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12/4/2020</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262744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5"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3" y="115179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3" y="489705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12/4/2020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8"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93291421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2"/>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12/4/2020</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641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12/4/2020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1"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290855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12/4/2020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0" y="51847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283830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4"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12/4/2020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561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12/4/2020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5" y="66859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771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3B77EF04-6424-4B70-94D1-FC932CBBDD9B}" type="datetimeFigureOut">
              <a:rPr lang="en-US" noProof="0" smtClean="0"/>
              <a:t>12/4/2020</a:t>
            </a:fld>
            <a:endParaRPr lang="en-US" noProof="0"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39" y="1685653"/>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61692785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12/4/2020</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444993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12/4/2020</a:t>
            </a:fld>
            <a:endParaRPr lang="en-US" noProof="0"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8777924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3" y="1931412"/>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3" y="4897054"/>
            <a:ext cx="7128364" cy="1076641"/>
          </a:xfrm>
        </p:spPr>
        <p:txBody>
          <a:bodyPr>
            <a:spAutoFit/>
          </a:bodyPr>
          <a:lstStyle/>
          <a:p>
            <a:r>
              <a:rPr lang="en-US" dirty="0"/>
              <a:t>December 2, 2020</a:t>
            </a:r>
          </a:p>
          <a:p>
            <a:r>
              <a:rPr lang="en-US" sz="2400" dirty="0"/>
              <a:t>“</a:t>
            </a:r>
            <a:r>
              <a:rPr lang="en-US" sz="2400" b="1" dirty="0"/>
              <a:t>Jesus Teaches At The Feast</a:t>
            </a:r>
            <a:r>
              <a:rPr lang="en-US" sz="2400" dirty="0"/>
              <a:t>”</a:t>
            </a:r>
          </a:p>
          <a:p>
            <a:r>
              <a:rPr lang="en-US" dirty="0"/>
              <a:t>John 7:11-53</a:t>
            </a:r>
          </a:p>
        </p:txBody>
      </p:sp>
    </p:spTree>
    <p:extLst>
      <p:ext uri="{BB962C8B-B14F-4D97-AF65-F5344CB8AC3E}">
        <p14:creationId xmlns:p14="http://schemas.microsoft.com/office/powerpoint/2010/main" val="129793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 </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8182634" cy="4366580"/>
          </a:xfrm>
        </p:spPr>
        <p:txBody>
          <a:bodyPr>
            <a:spAutoFit/>
          </a:bodyPr>
          <a:lstStyle/>
          <a:p>
            <a:pPr marL="0" indent="0">
              <a:buNone/>
            </a:pPr>
            <a:r>
              <a:rPr lang="en-US" sz="2600" i="1" dirty="0">
                <a:solidFill>
                  <a:schemeClr val="tx1"/>
                </a:solidFill>
              </a:rPr>
              <a:t>“Do not judge according to appearance, but </a:t>
            </a:r>
            <a:r>
              <a:rPr lang="en-US" sz="2600" b="1" i="1" dirty="0">
                <a:solidFill>
                  <a:schemeClr val="tx1"/>
                </a:solidFill>
              </a:rPr>
              <a:t>judge with righteous judgment</a:t>
            </a:r>
            <a:r>
              <a:rPr lang="en-US" sz="2600" i="1" dirty="0">
                <a:solidFill>
                  <a:schemeClr val="tx1"/>
                </a:solidFill>
              </a:rPr>
              <a:t>.” (</a:t>
            </a:r>
            <a:r>
              <a:rPr lang="en-US" sz="2600" dirty="0">
                <a:solidFill>
                  <a:schemeClr val="tx1"/>
                </a:solidFill>
              </a:rPr>
              <a:t>John 7:24)</a:t>
            </a:r>
          </a:p>
          <a:p>
            <a:pPr marL="0" indent="0">
              <a:buNone/>
            </a:pPr>
            <a:r>
              <a:rPr lang="en-US" sz="2600" i="1" dirty="0">
                <a:solidFill>
                  <a:schemeClr val="tx1"/>
                </a:solidFill>
              </a:rPr>
              <a:t>“</a:t>
            </a:r>
            <a:r>
              <a:rPr lang="en-US" sz="2600" b="1" i="1" dirty="0">
                <a:solidFill>
                  <a:schemeClr val="tx1"/>
                </a:solidFill>
              </a:rPr>
              <a:t>Not</a:t>
            </a:r>
            <a:r>
              <a:rPr lang="en-US" sz="2600" i="1" dirty="0">
                <a:solidFill>
                  <a:schemeClr val="tx1"/>
                </a:solidFill>
              </a:rPr>
              <a:t> … </a:t>
            </a:r>
            <a:r>
              <a:rPr lang="en-US" sz="2600" b="1" i="1" dirty="0">
                <a:solidFill>
                  <a:schemeClr val="tx1"/>
                </a:solidFill>
              </a:rPr>
              <a:t>according to appearance</a:t>
            </a:r>
            <a:r>
              <a:rPr lang="en-US" sz="2600" i="1" dirty="0">
                <a:solidFill>
                  <a:schemeClr val="tx1"/>
                </a:solidFill>
              </a:rPr>
              <a:t> …”</a:t>
            </a:r>
            <a:r>
              <a:rPr lang="en-US" sz="2600" dirty="0">
                <a:solidFill>
                  <a:schemeClr val="tx1"/>
                </a:solidFill>
              </a:rPr>
              <a:t> – Of who?</a:t>
            </a:r>
          </a:p>
          <a:p>
            <a:pPr marL="0" indent="0">
              <a:buNone/>
            </a:pPr>
            <a:r>
              <a:rPr lang="en-US" sz="2600" dirty="0">
                <a:solidFill>
                  <a:schemeClr val="tx1"/>
                </a:solidFill>
              </a:rPr>
              <a:t>Judge – to distinguish or separate. (Matthew 7:1-2) </a:t>
            </a:r>
          </a:p>
          <a:p>
            <a:pPr marL="0" indent="0">
              <a:buNone/>
            </a:pPr>
            <a:r>
              <a:rPr lang="en-US" sz="2600" dirty="0">
                <a:solidFill>
                  <a:schemeClr val="tx1"/>
                </a:solidFill>
              </a:rPr>
              <a:t>We </a:t>
            </a:r>
            <a:r>
              <a:rPr lang="en-US" sz="2600" b="1" dirty="0">
                <a:solidFill>
                  <a:schemeClr val="tx1"/>
                </a:solidFill>
              </a:rPr>
              <a:t>must exercise</a:t>
            </a:r>
            <a:r>
              <a:rPr lang="en-US" sz="2600" dirty="0">
                <a:solidFill>
                  <a:schemeClr val="tx1"/>
                </a:solidFill>
              </a:rPr>
              <a:t> </a:t>
            </a:r>
            <a:r>
              <a:rPr lang="en-US" sz="2600" i="1" dirty="0">
                <a:solidFill>
                  <a:schemeClr val="tx1"/>
                </a:solidFill>
              </a:rPr>
              <a:t>“</a:t>
            </a:r>
            <a:r>
              <a:rPr lang="en-US" sz="2600" b="1" i="1" dirty="0">
                <a:solidFill>
                  <a:schemeClr val="tx1"/>
                </a:solidFill>
              </a:rPr>
              <a:t>righteous judgment</a:t>
            </a:r>
            <a:r>
              <a:rPr lang="en-US" sz="2600" i="1" dirty="0">
                <a:solidFill>
                  <a:schemeClr val="tx1"/>
                </a:solidFill>
              </a:rPr>
              <a:t>”</a:t>
            </a:r>
            <a:r>
              <a:rPr lang="en-US" sz="2600" dirty="0">
                <a:solidFill>
                  <a:schemeClr val="tx1"/>
                </a:solidFill>
              </a:rPr>
              <a:t> </a:t>
            </a:r>
            <a:br>
              <a:rPr lang="en-US" sz="2600" dirty="0">
                <a:solidFill>
                  <a:schemeClr val="tx1"/>
                </a:solidFill>
              </a:rPr>
            </a:br>
            <a:r>
              <a:rPr lang="en-US" sz="2600" dirty="0">
                <a:solidFill>
                  <a:schemeClr val="tx1"/>
                </a:solidFill>
              </a:rPr>
              <a:t>(Acts 15:19; Deuteronomy 16:18) by learning and applying God’s </a:t>
            </a:r>
            <a:r>
              <a:rPr lang="en-US" sz="2600" i="1" dirty="0">
                <a:solidFill>
                  <a:schemeClr val="tx1"/>
                </a:solidFill>
              </a:rPr>
              <a:t>“righteous judgements.”</a:t>
            </a:r>
            <a:br>
              <a:rPr lang="en-US" sz="2600" dirty="0">
                <a:solidFill>
                  <a:schemeClr val="tx1"/>
                </a:solidFill>
              </a:rPr>
            </a:br>
            <a:r>
              <a:rPr lang="en-US" sz="2600" dirty="0">
                <a:solidFill>
                  <a:schemeClr val="tx1"/>
                </a:solidFill>
              </a:rPr>
              <a:t>(Psalms 119:7)</a:t>
            </a:r>
          </a:p>
          <a:p>
            <a:pPr marL="0" indent="0">
              <a:buNone/>
            </a:pPr>
            <a:r>
              <a:rPr lang="en-US" sz="2600" dirty="0">
                <a:solidFill>
                  <a:schemeClr val="tx1"/>
                </a:solidFill>
              </a:rPr>
              <a:t>We need to </a:t>
            </a:r>
            <a:r>
              <a:rPr lang="en-US" sz="2600" i="1" dirty="0">
                <a:solidFill>
                  <a:schemeClr val="tx1"/>
                </a:solidFill>
              </a:rPr>
              <a:t>“</a:t>
            </a:r>
            <a:r>
              <a:rPr lang="en-US" sz="2600" b="1" i="1" dirty="0">
                <a:solidFill>
                  <a:schemeClr val="tx1"/>
                </a:solidFill>
              </a:rPr>
              <a:t>cry for discernment</a:t>
            </a:r>
            <a:r>
              <a:rPr lang="en-US" sz="2600" i="1" dirty="0">
                <a:solidFill>
                  <a:schemeClr val="tx1"/>
                </a:solidFill>
              </a:rPr>
              <a:t>”</a:t>
            </a:r>
            <a:r>
              <a:rPr lang="en-US" sz="2600" dirty="0">
                <a:solidFill>
                  <a:schemeClr val="tx1"/>
                </a:solidFill>
              </a:rPr>
              <a:t> (Proverbs 2:3; </a:t>
            </a:r>
            <a:br>
              <a:rPr lang="en-US" sz="2600" dirty="0">
                <a:solidFill>
                  <a:schemeClr val="tx1"/>
                </a:solidFill>
              </a:rPr>
            </a:br>
            <a:r>
              <a:rPr lang="en-US" sz="2600" dirty="0">
                <a:solidFill>
                  <a:schemeClr val="tx1"/>
                </a:solidFill>
              </a:rPr>
              <a:t>1 Kings 3:9; Hebrews 5:14)</a:t>
            </a:r>
          </a:p>
        </p:txBody>
      </p:sp>
    </p:spTree>
    <p:extLst>
      <p:ext uri="{BB962C8B-B14F-4D97-AF65-F5344CB8AC3E}">
        <p14:creationId xmlns:p14="http://schemas.microsoft.com/office/powerpoint/2010/main" val="23743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46448" y="1695450"/>
            <a:ext cx="8210939" cy="4899483"/>
          </a:xfrm>
        </p:spPr>
        <p:txBody>
          <a:bodyPr>
            <a:spAutoFit/>
          </a:bodyPr>
          <a:lstStyle/>
          <a:p>
            <a:pPr marL="0" indent="0">
              <a:buNone/>
            </a:pPr>
            <a:r>
              <a:rPr lang="en-US" sz="3200" dirty="0">
                <a:solidFill>
                  <a:schemeClr val="tx1"/>
                </a:solidFill>
              </a:rPr>
              <a:t>What types of judgment are forbidden?</a:t>
            </a:r>
          </a:p>
          <a:p>
            <a:r>
              <a:rPr lang="en-US" sz="3200" b="1" dirty="0">
                <a:solidFill>
                  <a:schemeClr val="tx1"/>
                </a:solidFill>
              </a:rPr>
              <a:t>Hypocritical</a:t>
            </a:r>
            <a:r>
              <a:rPr lang="en-US" sz="3200" dirty="0">
                <a:solidFill>
                  <a:schemeClr val="tx1"/>
                </a:solidFill>
              </a:rPr>
              <a:t> (Matthew 7:1-2; </a:t>
            </a:r>
            <a:br>
              <a:rPr lang="en-US" sz="3200" dirty="0">
                <a:solidFill>
                  <a:schemeClr val="tx1"/>
                </a:solidFill>
              </a:rPr>
            </a:br>
            <a:r>
              <a:rPr lang="en-US" sz="3200" dirty="0">
                <a:solidFill>
                  <a:schemeClr val="tx1"/>
                </a:solidFill>
              </a:rPr>
              <a:t>Romans 2:1ff)</a:t>
            </a:r>
          </a:p>
          <a:p>
            <a:r>
              <a:rPr lang="en-US" sz="3200" b="1" dirty="0">
                <a:solidFill>
                  <a:schemeClr val="tx1"/>
                </a:solidFill>
              </a:rPr>
              <a:t>Ignorant</a:t>
            </a:r>
            <a:r>
              <a:rPr lang="en-US" sz="3200" dirty="0">
                <a:solidFill>
                  <a:schemeClr val="tx1"/>
                </a:solidFill>
              </a:rPr>
              <a:t> (1 Timothy 1:7; Proverbs 18:13; Joshua 22:10ff)</a:t>
            </a:r>
          </a:p>
          <a:p>
            <a:r>
              <a:rPr lang="en-US" sz="3200" b="1" dirty="0">
                <a:solidFill>
                  <a:schemeClr val="tx1"/>
                </a:solidFill>
              </a:rPr>
              <a:t>Rash</a:t>
            </a:r>
            <a:r>
              <a:rPr lang="en-US" sz="3200" dirty="0">
                <a:solidFill>
                  <a:schemeClr val="tx1"/>
                </a:solidFill>
              </a:rPr>
              <a:t> (Proverbs 20:25; James 1:19; </a:t>
            </a:r>
            <a:br>
              <a:rPr lang="en-US" sz="3200" dirty="0">
                <a:solidFill>
                  <a:schemeClr val="tx1"/>
                </a:solidFill>
              </a:rPr>
            </a:br>
            <a:r>
              <a:rPr lang="en-US" sz="3200" dirty="0">
                <a:solidFill>
                  <a:schemeClr val="tx1"/>
                </a:solidFill>
              </a:rPr>
              <a:t>Acts 21:27-29)</a:t>
            </a:r>
          </a:p>
          <a:p>
            <a:r>
              <a:rPr lang="en-US" sz="3200" b="1" dirty="0">
                <a:solidFill>
                  <a:schemeClr val="tx1"/>
                </a:solidFill>
              </a:rPr>
              <a:t>Where liberty is granted </a:t>
            </a:r>
            <a:r>
              <a:rPr lang="en-US" sz="3200" dirty="0">
                <a:solidFill>
                  <a:schemeClr val="tx1"/>
                </a:solidFill>
              </a:rPr>
              <a:t>(Romans 14)</a:t>
            </a:r>
          </a:p>
          <a:p>
            <a:r>
              <a:rPr lang="en-US" sz="3200" b="1" dirty="0">
                <a:solidFill>
                  <a:schemeClr val="tx1"/>
                </a:solidFill>
              </a:rPr>
              <a:t>Superficial</a:t>
            </a:r>
            <a:r>
              <a:rPr lang="en-US" sz="3200" dirty="0">
                <a:solidFill>
                  <a:schemeClr val="tx1"/>
                </a:solidFill>
              </a:rPr>
              <a:t> (1 Samuel 16:7; Matthew 7:20)</a:t>
            </a:r>
          </a:p>
        </p:txBody>
      </p:sp>
      <p:sp>
        <p:nvSpPr>
          <p:cNvPr id="6" name="Title 1">
            <a:extLst>
              <a:ext uri="{FF2B5EF4-FFF2-40B4-BE49-F238E27FC236}">
                <a16:creationId xmlns:a16="http://schemas.microsoft.com/office/drawing/2014/main" id="{4C4E04F8-5A8D-43F7-B6BF-F69714E8B3E7}"/>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 </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Tree>
    <p:extLst>
      <p:ext uri="{BB962C8B-B14F-4D97-AF65-F5344CB8AC3E}">
        <p14:creationId xmlns:p14="http://schemas.microsoft.com/office/powerpoint/2010/main" val="141150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03970"/>
            <a:ext cx="8182634" cy="2663230"/>
          </a:xfrm>
        </p:spPr>
        <p:txBody>
          <a:bodyPr>
            <a:spAutoFit/>
          </a:bodyPr>
          <a:lstStyle/>
          <a:p>
            <a:pPr marL="0" indent="0">
              <a:buNone/>
            </a:pPr>
            <a:r>
              <a:rPr lang="en-US" sz="3200" dirty="0">
                <a:solidFill>
                  <a:schemeClr val="tx1"/>
                </a:solidFill>
              </a:rPr>
              <a:t>John 7:25-31 – Division over Jesus</a:t>
            </a:r>
          </a:p>
          <a:p>
            <a:r>
              <a:rPr lang="en-US" sz="3200" dirty="0">
                <a:solidFill>
                  <a:schemeClr val="tx1"/>
                </a:solidFill>
              </a:rPr>
              <a:t>Jesus was </a:t>
            </a:r>
            <a:r>
              <a:rPr lang="en-US" sz="3200" i="1" dirty="0">
                <a:solidFill>
                  <a:schemeClr val="tx1"/>
                </a:solidFill>
              </a:rPr>
              <a:t>“</a:t>
            </a:r>
            <a:r>
              <a:rPr lang="en-US" sz="3200" b="1" i="1" dirty="0">
                <a:solidFill>
                  <a:schemeClr val="tx1"/>
                </a:solidFill>
              </a:rPr>
              <a:t>speaking openly</a:t>
            </a:r>
            <a:r>
              <a:rPr lang="en-US" sz="3200" i="1" dirty="0">
                <a:solidFill>
                  <a:schemeClr val="tx1"/>
                </a:solidFill>
              </a:rPr>
              <a:t>.”</a:t>
            </a:r>
            <a:endParaRPr lang="en-US" sz="3200" dirty="0">
              <a:solidFill>
                <a:schemeClr val="tx1"/>
              </a:solidFill>
            </a:endParaRPr>
          </a:p>
          <a:p>
            <a:r>
              <a:rPr lang="en-US" sz="3200" dirty="0">
                <a:solidFill>
                  <a:schemeClr val="tx1"/>
                </a:solidFill>
              </a:rPr>
              <a:t>Aware of the efforts to kill Jesus some wondered why He was being allowed to continue to preach.</a:t>
            </a:r>
          </a:p>
        </p:txBody>
      </p:sp>
      <p:sp>
        <p:nvSpPr>
          <p:cNvPr id="6" name="Title 1">
            <a:extLst>
              <a:ext uri="{FF2B5EF4-FFF2-40B4-BE49-F238E27FC236}">
                <a16:creationId xmlns:a16="http://schemas.microsoft.com/office/drawing/2014/main" id="{D0114AC1-0AA7-4AD3-93AF-EE03BF7DBDC3}"/>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 </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Tree>
    <p:extLst>
      <p:ext uri="{BB962C8B-B14F-4D97-AF65-F5344CB8AC3E}">
        <p14:creationId xmlns:p14="http://schemas.microsoft.com/office/powerpoint/2010/main" val="74396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654505" y="1548882"/>
            <a:ext cx="8394441" cy="5093189"/>
          </a:xfrm>
        </p:spPr>
        <p:txBody>
          <a:bodyPr wrap="square">
            <a:spAutoFit/>
          </a:bodyPr>
          <a:lstStyle/>
          <a:p>
            <a:pPr marL="0" indent="0">
              <a:buNone/>
            </a:pPr>
            <a:r>
              <a:rPr lang="en-US" sz="2600" i="1" dirty="0">
                <a:solidFill>
                  <a:schemeClr val="tx1"/>
                </a:solidFill>
              </a:rPr>
              <a:t>“</a:t>
            </a:r>
            <a:r>
              <a:rPr lang="en-US" sz="2600" b="1" i="1" dirty="0">
                <a:solidFill>
                  <a:schemeClr val="tx1"/>
                </a:solidFill>
              </a:rPr>
              <a:t>Can it be that the authorities really know that this is the Christ?</a:t>
            </a:r>
            <a:r>
              <a:rPr lang="en-US" sz="2600" i="1" dirty="0">
                <a:solidFill>
                  <a:schemeClr val="tx1"/>
                </a:solidFill>
              </a:rPr>
              <a:t>”</a:t>
            </a:r>
            <a:r>
              <a:rPr lang="en-US" sz="2600" dirty="0">
                <a:solidFill>
                  <a:schemeClr val="tx1"/>
                </a:solidFill>
              </a:rPr>
              <a:t> (verse 26; ESV)</a:t>
            </a:r>
          </a:p>
          <a:p>
            <a:r>
              <a:rPr lang="en-US" sz="2600" u="sng" dirty="0">
                <a:solidFill>
                  <a:schemeClr val="tx1"/>
                </a:solidFill>
              </a:rPr>
              <a:t>One on hand</a:t>
            </a:r>
            <a:r>
              <a:rPr lang="en-US" sz="2600" dirty="0">
                <a:solidFill>
                  <a:schemeClr val="tx1"/>
                </a:solidFill>
              </a:rPr>
              <a:t>: </a:t>
            </a:r>
            <a:r>
              <a:rPr lang="en-US" sz="2600" i="1" dirty="0">
                <a:solidFill>
                  <a:schemeClr val="tx1"/>
                </a:solidFill>
              </a:rPr>
              <a:t>“… we know where this man comes from, and when the Christ appears, no one will know where he comes from.”</a:t>
            </a:r>
            <a:r>
              <a:rPr lang="en-US" sz="2600" dirty="0">
                <a:solidFill>
                  <a:schemeClr val="tx1"/>
                </a:solidFill>
              </a:rPr>
              <a:t> (verse 27)</a:t>
            </a:r>
          </a:p>
          <a:p>
            <a:pPr lvl="1"/>
            <a:r>
              <a:rPr lang="en-US" sz="2600" i="0" dirty="0">
                <a:solidFill>
                  <a:schemeClr val="tx1"/>
                </a:solidFill>
              </a:rPr>
              <a:t>Not factual (Micah 5:2) and not from God.</a:t>
            </a:r>
          </a:p>
          <a:p>
            <a:pPr lvl="1"/>
            <a:r>
              <a:rPr lang="en-US" sz="2600" i="0" dirty="0">
                <a:solidFill>
                  <a:schemeClr val="tx1"/>
                </a:solidFill>
              </a:rPr>
              <a:t>John 6:42; 8:14</a:t>
            </a:r>
          </a:p>
          <a:p>
            <a:r>
              <a:rPr lang="en-US" sz="2600" u="sng" dirty="0">
                <a:solidFill>
                  <a:schemeClr val="tx1"/>
                </a:solidFill>
              </a:rPr>
              <a:t>On the other hand</a:t>
            </a:r>
            <a:r>
              <a:rPr lang="en-US" sz="2600" dirty="0">
                <a:solidFill>
                  <a:schemeClr val="tx1"/>
                </a:solidFill>
              </a:rPr>
              <a:t>: </a:t>
            </a:r>
            <a:r>
              <a:rPr lang="en-US" sz="2600" i="1" dirty="0">
                <a:solidFill>
                  <a:schemeClr val="tx1"/>
                </a:solidFill>
              </a:rPr>
              <a:t>“… when the Christ appears, </a:t>
            </a:r>
            <a:r>
              <a:rPr lang="en-US" sz="2600" b="1" i="1" dirty="0">
                <a:solidFill>
                  <a:schemeClr val="tx1"/>
                </a:solidFill>
              </a:rPr>
              <a:t>will He do more signs than this man has done?</a:t>
            </a:r>
            <a:r>
              <a:rPr lang="en-US" sz="2600" i="1" dirty="0">
                <a:solidFill>
                  <a:schemeClr val="tx1"/>
                </a:solidFill>
              </a:rPr>
              <a:t>”</a:t>
            </a:r>
            <a:br>
              <a:rPr lang="en-US" sz="2600" i="1" dirty="0">
                <a:solidFill>
                  <a:schemeClr val="tx1"/>
                </a:solidFill>
              </a:rPr>
            </a:br>
            <a:r>
              <a:rPr lang="en-US" sz="2600" dirty="0">
                <a:solidFill>
                  <a:schemeClr val="tx1"/>
                </a:solidFill>
              </a:rPr>
              <a:t>(verse 31; </a:t>
            </a:r>
            <a:r>
              <a:rPr lang="en-US" dirty="0">
                <a:solidFill>
                  <a:schemeClr val="tx1"/>
                </a:solidFill>
              </a:rPr>
              <a:t>ESV</a:t>
            </a:r>
            <a:r>
              <a:rPr lang="en-US" sz="2600" dirty="0">
                <a:solidFill>
                  <a:schemeClr val="tx1"/>
                </a:solidFill>
              </a:rPr>
              <a:t>)</a:t>
            </a:r>
          </a:p>
          <a:p>
            <a:pPr lvl="1"/>
            <a:r>
              <a:rPr lang="en-US" sz="2600" i="0" dirty="0">
                <a:solidFill>
                  <a:schemeClr val="tx1"/>
                </a:solidFill>
              </a:rPr>
              <a:t>How much evidence do we need? (Matthew 11:4-6; cf. Matthew 12:23; John 12:37ff; Isaiah 35:5-6)</a:t>
            </a:r>
            <a:endParaRPr lang="en-US" sz="2600" dirty="0">
              <a:solidFill>
                <a:schemeClr val="tx1"/>
              </a:solidFill>
            </a:endParaRPr>
          </a:p>
        </p:txBody>
      </p:sp>
      <p:sp>
        <p:nvSpPr>
          <p:cNvPr id="6" name="Title 1">
            <a:extLst>
              <a:ext uri="{FF2B5EF4-FFF2-40B4-BE49-F238E27FC236}">
                <a16:creationId xmlns:a16="http://schemas.microsoft.com/office/drawing/2014/main" id="{963C01BE-CEEC-4A9F-B51D-2E4B1424B1C0}"/>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 </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Tree>
    <p:extLst>
      <p:ext uri="{BB962C8B-B14F-4D97-AF65-F5344CB8AC3E}">
        <p14:creationId xmlns:p14="http://schemas.microsoft.com/office/powerpoint/2010/main" val="294151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3116</TotalTime>
  <Words>1136</Words>
  <Application>Microsoft Office PowerPoint</Application>
  <PresentationFormat>On-screen Show (4:3)</PresentationFormat>
  <Paragraphs>90</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Franklin Gothic Book</vt:lpstr>
      <vt:lpstr>Impact</vt:lpstr>
      <vt:lpstr>TimesNewRomanPSMT</vt:lpstr>
      <vt:lpstr>Crop</vt:lpstr>
      <vt:lpstr>Lesson 13: In Jerusalem For the Feast</vt:lpstr>
      <vt:lpstr>Jesus Teaches At The Feast  John 7:11-31</vt:lpstr>
      <vt:lpstr>Jesus Teaches At The Feast  John 7:11-31</vt:lpstr>
      <vt:lpstr>Jesus Teaches At The Feast  John 7:11-31</vt:lpstr>
      <vt:lpstr>Jesus Teaches At The Feast  John 7:11-31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9</cp:revision>
  <cp:lastPrinted>2020-12-05T03:20:39Z</cp:lastPrinted>
  <dcterms:created xsi:type="dcterms:W3CDTF">2011-11-13T00:33:04Z</dcterms:created>
  <dcterms:modified xsi:type="dcterms:W3CDTF">2020-12-05T03:20:42Z</dcterms:modified>
</cp:coreProperties>
</file>